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2" r:id="rId7"/>
    <p:sldId id="414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4" r:id="rId56"/>
    <p:sldId id="465" r:id="rId57"/>
    <p:sldId id="466" r:id="rId58"/>
    <p:sldId id="467" r:id="rId59"/>
    <p:sldId id="463" r:id="rId60"/>
    <p:sldId id="40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0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2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0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1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20909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873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800" b="1" dirty="0">
                <a:solidFill>
                  <a:srgbClr val="000000"/>
                </a:solidFill>
              </a:rPr>
              <a:t>GPIO</a:t>
            </a:r>
            <a:endParaRPr lang="en-US" altLang="en-US" sz="3200" b="1" dirty="0">
              <a:solidFill>
                <a:srgbClr val="000000"/>
              </a:solidFill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1600" b="1" dirty="0">
                <a:solidFill>
                  <a:srgbClr val="000000"/>
                </a:solidFill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D52-8F55-4B8C-9ADD-9F5B1322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(PD.12)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E741C-8539-4398-902A-0206867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6" y="1444102"/>
            <a:ext cx="4353226" cy="3132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D2102-E86B-4C7E-A3FC-709E7028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90" y="2146856"/>
            <a:ext cx="3222396" cy="471114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7A7805-4DE9-4020-8AF9-D9DEED5F6E41}"/>
              </a:ext>
            </a:extLst>
          </p:cNvPr>
          <p:cNvCxnSpPr/>
          <p:nvPr/>
        </p:nvCxnSpPr>
        <p:spPr>
          <a:xfrm>
            <a:off x="4929809" y="2358887"/>
            <a:ext cx="5155095" cy="250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C1AD046-853C-4FB2-98DB-50E52090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76681"/>
              </p:ext>
            </p:extLst>
          </p:nvPr>
        </p:nvGraphicFramePr>
        <p:xfrm>
          <a:off x="1528302" y="5075579"/>
          <a:ext cx="4209774" cy="113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887">
                  <a:extLst>
                    <a:ext uri="{9D8B030D-6E8A-4147-A177-3AD203B41FA5}">
                      <a16:colId xmlns:a16="http://schemas.microsoft.com/office/drawing/2014/main" val="2993093905"/>
                    </a:ext>
                  </a:extLst>
                </a:gridCol>
                <a:gridCol w="2104887">
                  <a:extLst>
                    <a:ext uri="{9D8B030D-6E8A-4147-A177-3AD203B41FA5}">
                      <a16:colId xmlns:a16="http://schemas.microsoft.com/office/drawing/2014/main" val="2530664907"/>
                    </a:ext>
                  </a:extLst>
                </a:gridCol>
              </a:tblGrid>
              <a:tr h="405528">
                <a:tc>
                  <a:txBody>
                    <a:bodyPr/>
                    <a:lstStyle/>
                    <a:p>
                      <a:r>
                        <a:rPr lang="en-US" dirty="0"/>
                        <a:t>PD.12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558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17003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6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98-77B6-4674-83B8-B164A2C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Input/Output (GPIO)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A129F-924F-42CF-B19A-FB1BC98C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501" y="1597162"/>
            <a:ext cx="5760613" cy="500207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EAAF06-96B1-48E9-9245-75B1F7904D0F}"/>
              </a:ext>
            </a:extLst>
          </p:cNvPr>
          <p:cNvSpPr txBox="1">
            <a:spLocks/>
          </p:cNvSpPr>
          <p:nvPr/>
        </p:nvSpPr>
        <p:spPr bwMode="auto">
          <a:xfrm>
            <a:off x="743824" y="1597164"/>
            <a:ext cx="4188903" cy="25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8 GPIO Ports:</a:t>
            </a:r>
          </a:p>
          <a:p>
            <a:pPr marL="0" indent="0">
              <a:buNone/>
            </a:pPr>
            <a:r>
              <a:rPr lang="en-US" sz="2400" kern="0" dirty="0"/>
              <a:t>A, B, C, D, E, F, G, H</a:t>
            </a:r>
          </a:p>
          <a:p>
            <a:r>
              <a:rPr lang="en-US" sz="2400" kern="0" dirty="0"/>
              <a:t>Up to 16 pins in each port</a:t>
            </a:r>
          </a:p>
        </p:txBody>
      </p:sp>
    </p:spTree>
    <p:extLst>
      <p:ext uri="{BB962C8B-B14F-4D97-AF65-F5344CB8AC3E}">
        <p14:creationId xmlns:p14="http://schemas.microsoft.com/office/powerpoint/2010/main" val="124153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ABCB-C81E-41B6-BC92-B049E4EF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Configuration Modes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535F75-9BB2-4FB8-BB11-66047D3AB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008" y="1771300"/>
            <a:ext cx="8359120" cy="4646278"/>
          </a:xfrm>
        </p:spPr>
      </p:pic>
    </p:spTree>
    <p:extLst>
      <p:ext uri="{BB962C8B-B14F-4D97-AF65-F5344CB8AC3E}">
        <p14:creationId xmlns:p14="http://schemas.microsoft.com/office/powerpoint/2010/main" val="6112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104-E3E2-446C-9F31-6B5240E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Functions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95262-93F9-459A-B94B-D11B7FC3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105"/>
            <a:ext cx="10631648" cy="2236607"/>
          </a:xfrm>
        </p:spPr>
        <p:txBody>
          <a:bodyPr/>
          <a:lstStyle/>
          <a:p>
            <a:r>
              <a:rPr lang="en-US" sz="2000" dirty="0"/>
              <a:t>Most of the peripherals shares the same pin (like </a:t>
            </a:r>
            <a:r>
              <a:rPr lang="en-US" sz="2000" dirty="0" err="1"/>
              <a:t>USARTx_Tx</a:t>
            </a:r>
            <a:r>
              <a:rPr lang="en-US" sz="2000" dirty="0"/>
              <a:t>, TIMx_CH2,</a:t>
            </a:r>
          </a:p>
          <a:p>
            <a:pPr marL="0" indent="0">
              <a:buNone/>
            </a:pPr>
            <a:r>
              <a:rPr lang="en-US" sz="2000" dirty="0"/>
              <a:t>I2Cx_SCL, </a:t>
            </a:r>
            <a:r>
              <a:rPr lang="en-US" sz="2000" dirty="0" err="1"/>
              <a:t>SPIx_MISO</a:t>
            </a:r>
            <a:r>
              <a:rPr lang="en-US" sz="2000" dirty="0"/>
              <a:t>, EVENTOUT…)</a:t>
            </a:r>
          </a:p>
          <a:p>
            <a:r>
              <a:rPr lang="en-US" sz="2000" dirty="0"/>
              <a:t>Alternate functions multiplexers prevent to have several peripheral’s function</a:t>
            </a:r>
          </a:p>
          <a:p>
            <a:pPr marL="0" indent="0">
              <a:buNone/>
            </a:pPr>
            <a:r>
              <a:rPr lang="en-US" sz="2000" dirty="0"/>
              <a:t>pin to be connected to a specific I/O at a time.</a:t>
            </a:r>
          </a:p>
          <a:p>
            <a:r>
              <a:rPr lang="en-US" sz="2000" dirty="0"/>
              <a:t>Some Alternate function pins are remapped to give the possibility to optimize</a:t>
            </a:r>
          </a:p>
          <a:p>
            <a:pPr marL="0" indent="0">
              <a:buNone/>
            </a:pPr>
            <a:r>
              <a:rPr lang="en-US" sz="2000" dirty="0"/>
              <a:t>the number of peripherals used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47821-720C-4045-A22C-C7A0C51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58" y="3762546"/>
            <a:ext cx="5568358" cy="30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FFC3-7CFD-47F9-B57F-603A07CC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51A13-D821-4445-9AAE-66DCD03E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39" y="1219201"/>
            <a:ext cx="8888689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F40E-23E9-45F0-A70B-92A34242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C2046-47BD-434A-AA02-FABDBB2D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175" y="1676831"/>
            <a:ext cx="8721633" cy="4812941"/>
          </a:xfrm>
        </p:spPr>
      </p:pic>
    </p:spTree>
    <p:extLst>
      <p:ext uri="{BB962C8B-B14F-4D97-AF65-F5344CB8AC3E}">
        <p14:creationId xmlns:p14="http://schemas.microsoft.com/office/powerpoint/2010/main" val="16010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9DD0-FD8E-4A29-9100-60C9F48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80F42-85E2-464D-BA4B-B8A75DEF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19201"/>
            <a:ext cx="9729580" cy="55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0A3-E709-4AA8-8434-B71C3445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Type Register (OTYPE)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32D2-082B-4E05-B9E1-1160712E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9" y="1482446"/>
            <a:ext cx="9339743" cy="5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2072-75CD-4465-B932-98634504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Input: </a:t>
            </a:r>
            <a:r>
              <a:rPr lang="en-US" dirty="0">
                <a:solidFill>
                  <a:srgbClr val="FF0000"/>
                </a:solidFill>
              </a:rPr>
              <a:t>Pull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99A6-6818-42DC-834E-5DE5506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7" y="1160478"/>
            <a:ext cx="8320687" cy="51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03C-6D8E-4F34-AF5D-6BC867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243F-BC65-4905-8050-277B04FA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6128"/>
            <a:ext cx="9929768" cy="53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076" y="1811324"/>
            <a:ext cx="9234880" cy="4411663"/>
          </a:xfrm>
        </p:spPr>
        <p:txBody>
          <a:bodyPr/>
          <a:lstStyle/>
          <a:p>
            <a:r>
              <a:rPr lang="en-US" altLang="en-US" dirty="0"/>
              <a:t>Memory Mapping</a:t>
            </a:r>
          </a:p>
          <a:p>
            <a:r>
              <a:rPr lang="en-US" altLang="en-US" dirty="0"/>
              <a:t>Registers</a:t>
            </a:r>
          </a:p>
          <a:p>
            <a:r>
              <a:rPr lang="en-US" altLang="en-US" dirty="0"/>
              <a:t>Circuit Diagram</a:t>
            </a:r>
          </a:p>
          <a:p>
            <a:r>
              <a:rPr lang="en-US" altLang="en-US" dirty="0"/>
              <a:t>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2279-4C6D-485E-AC81-28194AB6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58F-1EB5-481B-AF81-F112306E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3" y="1452526"/>
            <a:ext cx="10164387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275-02F4-4B57-844B-774BC26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C889-3BDF-47C4-B6B2-83AC4DDA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" y="1404466"/>
            <a:ext cx="10488574" cy="5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E76-1956-43ED-B7B1-D265D672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C72B6-1B5D-44BF-B4E4-EB8D3FFC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9" y="1675201"/>
            <a:ext cx="10776446" cy="49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F20-321C-404E-BC1C-D78873BE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D23A-8B7D-433A-900B-8F0606CC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9366"/>
            <a:ext cx="4412974" cy="4979870"/>
          </a:xfrm>
        </p:spPr>
        <p:txBody>
          <a:bodyPr/>
          <a:lstStyle/>
          <a:p>
            <a:r>
              <a:rPr lang="en-US" sz="2000" dirty="0"/>
              <a:t>Output Speed:</a:t>
            </a:r>
          </a:p>
          <a:p>
            <a:pPr lvl="1"/>
            <a:r>
              <a:rPr lang="en-US" sz="2000" dirty="0"/>
              <a:t> Speed of rising and falling</a:t>
            </a:r>
          </a:p>
          <a:p>
            <a:pPr lvl="1"/>
            <a:r>
              <a:rPr lang="en-US" sz="2000" dirty="0"/>
              <a:t>Four speeds: Low, Medium, Fast, High</a:t>
            </a:r>
          </a:p>
          <a:p>
            <a:r>
              <a:rPr lang="en-US" sz="2000" dirty="0"/>
              <a:t>Tradeoff</a:t>
            </a:r>
          </a:p>
          <a:p>
            <a:pPr lvl="1"/>
            <a:r>
              <a:rPr lang="en-US" sz="2000" dirty="0"/>
              <a:t>Higher GPIO speed increases EMI noise and power consumption</a:t>
            </a:r>
          </a:p>
          <a:p>
            <a:pPr lvl="1"/>
            <a:r>
              <a:rPr lang="en-US" sz="2000" dirty="0"/>
              <a:t> Configure based on peripheral speed</a:t>
            </a:r>
          </a:p>
          <a:p>
            <a:pPr lvl="1">
              <a:buFontTx/>
              <a:buChar char="-"/>
            </a:pPr>
            <a:r>
              <a:rPr lang="en-US" sz="1600" dirty="0"/>
              <a:t>Low speed for toggling LEDs</a:t>
            </a:r>
          </a:p>
          <a:p>
            <a:pPr lvl="1">
              <a:buFontTx/>
              <a:buChar char="-"/>
            </a:pPr>
            <a:r>
              <a:rPr lang="en-US" sz="1600" dirty="0"/>
              <a:t> High speed for 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054DE-EC8C-402E-B9D0-3415874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8" y="1497494"/>
            <a:ext cx="3058045" cy="49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B59A-505B-44D1-A2EA-71B3ED1B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Slew Rate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30C1-E21A-42F0-9481-455099CB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9" y="1316214"/>
            <a:ext cx="10230520" cy="5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C0B0-E1D8-4122-8AB4-6F427EAB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 vs 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2C82D-67FD-46CF-AD40-3703169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8" y="1473588"/>
            <a:ext cx="9186433" cy="5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9323-7BF4-43AD-A0FF-3ECB80D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Data Register (ODR)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7F71-B6FE-49CA-9ABB-AC67E50D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9" y="1520885"/>
            <a:ext cx="9340704" cy="5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47D-CB81-4F7B-B77E-9E9412C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up the Red LED (PB.2)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439C-1584-407D-824F-F22BD089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7584"/>
            <a:ext cx="9253489" cy="51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4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0F6-4715-4807-BFD3-29A0D20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8BFE-48F2-4508-B371-DDDFD722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 on the clock to the GPIO Port (e.g. Port B)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Configure GPIO mode, output type, speed, pull-up/pull-down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7F6CD-F2C7-4C7B-AB36-7FB04BE4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152369"/>
            <a:ext cx="10526594" cy="40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A12E-9FB2-42F0-8A89-8FDF879E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76" y="3088940"/>
            <a:ext cx="6646878" cy="3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6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1B6-199A-4EE1-9D43-A8C2352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EE51-ADF6-46E1-9E33-A014227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5" y="1425886"/>
            <a:ext cx="9031394" cy="50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Interfacing Peripherals</a:t>
            </a:r>
          </a:p>
        </p:txBody>
      </p:sp>
      <p:sp>
        <p:nvSpPr>
          <p:cNvPr id="20" name="Content Placeholder 43">
            <a:extLst>
              <a:ext uri="{FF2B5EF4-FFF2-40B4-BE49-F238E27FC236}">
                <a16:creationId xmlns:a16="http://schemas.microsoft.com/office/drawing/2014/main" id="{DC047A7C-B7EF-4C7F-950B-30F2A3DB66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0708" y="1585518"/>
            <a:ext cx="10450481" cy="4750749"/>
          </a:xfrm>
        </p:spPr>
        <p:txBody>
          <a:bodyPr>
            <a:normAutofit/>
          </a:bodyPr>
          <a:lstStyle/>
          <a:p>
            <a:r>
              <a:rPr lang="en-US" sz="1800" b="1" dirty="0"/>
              <a:t>Port-mapped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special CPU instructions: </a:t>
            </a:r>
            <a:r>
              <a:rPr lang="en-US" sz="1800" dirty="0" err="1"/>
              <a:t>Special_instruction</a:t>
            </a:r>
            <a:r>
              <a:rPr lang="en-US" sz="1800" dirty="0"/>
              <a:t> Reg, Port </a:t>
            </a:r>
          </a:p>
          <a:p>
            <a:r>
              <a:rPr lang="en-US" sz="1800" b="1" dirty="0"/>
              <a:t>Memory-mapped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 simpler and more convenient way to interface I/O devices </a:t>
            </a:r>
          </a:p>
          <a:p>
            <a:pPr lvl="1"/>
            <a:r>
              <a:rPr lang="en-US" sz="1800" dirty="0"/>
              <a:t>Each device registers is assigned to a memory address in the address space of the</a:t>
            </a:r>
            <a:br>
              <a:rPr lang="en-US" sz="1800" dirty="0"/>
            </a:br>
            <a:r>
              <a:rPr lang="en-US" sz="1800" dirty="0"/>
              <a:t>microprocessor </a:t>
            </a:r>
          </a:p>
          <a:p>
            <a:pPr lvl="1"/>
            <a:r>
              <a:rPr lang="en-US" sz="1800" dirty="0"/>
              <a:t>Use native CPU load/store instructions: LDR/STR Reg, [Reg, #imm]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9E4AD-DE9D-414F-8AB4-0AF0320C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4135139"/>
            <a:ext cx="7560926" cy="2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7310-3F30-488F-8FC4-E1E22423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4FE46-7173-426F-868E-67DF5F3B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0" y="1462216"/>
            <a:ext cx="8533986" cy="50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DA41-3216-4A01-BE44-43BD1FBC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296D2-5B6B-4CAC-90CE-D7D50C6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3" y="1295824"/>
            <a:ext cx="9903769" cy="53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DF-1B4D-4C6E-840B-7E93380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692E-4B96-4667-A7D7-8555731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1" y="4570419"/>
            <a:ext cx="10972800" cy="2089012"/>
          </a:xfrm>
        </p:spPr>
        <p:txBody>
          <a:bodyPr/>
          <a:lstStyle/>
          <a:p>
            <a:r>
              <a:rPr lang="en-US" dirty="0"/>
              <a:t>Analog signals</a:t>
            </a:r>
          </a:p>
          <a:p>
            <a:pPr lvl="1"/>
            <a:r>
              <a:rPr lang="en-US" dirty="0"/>
              <a:t>Noisy</a:t>
            </a:r>
          </a:p>
          <a:p>
            <a:pPr lvl="1"/>
            <a:r>
              <a:rPr lang="en-US" dirty="0"/>
              <a:t>Rise and fall slowly (small slew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F61-8BF3-4731-A28F-6E651C46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93" y="1788413"/>
            <a:ext cx="7750655" cy="24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0A8-C96D-4F07-940C-4408058F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4EEB-D9CF-40D9-9C82-FC55744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0" y="1985892"/>
            <a:ext cx="10361332" cy="41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4161-BE79-4553-BEFE-0F69A64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45A6-1392-438D-9696-3F744BBA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1" y="1772231"/>
            <a:ext cx="9840287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2219-2124-49EF-A17F-28BA414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6369-D922-4026-AD67-10761927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1" y="1434518"/>
            <a:ext cx="9088460" cy="4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4F7D-B9E5-4152-BA01-A94C0C9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A9FE-79FA-4C0E-9D9D-980B902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1" y="1402425"/>
            <a:ext cx="9318421" cy="5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53D-D22B-4B18-86F4-8F9AD67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Pull-up/Pull-down Register </a:t>
            </a:r>
            <a:r>
              <a:rPr lang="en-US" dirty="0">
                <a:solidFill>
                  <a:srgbClr val="FF0000"/>
                </a:solidFill>
              </a:rPr>
              <a:t>PUPDR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9BA8-B5B7-4971-B214-40127F2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06" y="1332642"/>
            <a:ext cx="8813758" cy="53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F3F-DF02-44DD-A29F-24F2B0C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GPIO Input Data Register (IDR)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0574-9982-4A16-AC94-C80241D6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1397307"/>
            <a:ext cx="9915919" cy="5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E60E-7745-42F2-8608-9F476FDA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of Pin PA.0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6C98D-043E-47A3-8169-7B60EE8F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68" y="1424297"/>
            <a:ext cx="8498863" cy="5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0090-8728-481D-8A7B-E065DF1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4F0A-B578-4A92-A5BB-7BA9FDC2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9" y="1508911"/>
            <a:ext cx="9066657" cy="50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F3D-987A-46D5-A322-EE3E814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008C0-CA83-4514-B932-38F5AEA9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1879134"/>
            <a:ext cx="7973909" cy="4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2C9-F43B-40FC-819D-AD3011E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C7F0D-D99F-4563-B23D-A750848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56" y="1501630"/>
            <a:ext cx="8248867" cy="51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CE09-B68B-4547-8F45-BEDCBA9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8D43-2DF4-46D3-8017-11BCD18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11" y="1694576"/>
            <a:ext cx="8027563" cy="4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F50-537A-44DD-9DB7-007B242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68DF-1EEA-4B45-85A4-6E76919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74" y="1504309"/>
            <a:ext cx="7751465" cy="50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79F8-4B46-44CE-A135-EC70B5CC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C954-152C-478B-9B25-F5CE61A2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8" y="1493240"/>
            <a:ext cx="8025264" cy="50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BEEF-1E12-497D-8128-50D4E87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F017-C782-43C3-B6E0-0BFEBF2D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8" y="1577130"/>
            <a:ext cx="7993038" cy="51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5D1D-6331-4A5A-8474-1BDDFE8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95B-7E3D-43E8-8E0A-8AA2275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69" y="1535186"/>
            <a:ext cx="8185995" cy="5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1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04B-46AD-406A-BAFC-7B8FCB27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282E-E160-4F6A-A24A-1F72E5F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0" y="1686188"/>
            <a:ext cx="7579548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71E-AD8F-4C62-974D-DF0EB957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1D6BB-D86E-46B1-B221-4735416E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82" y="1483421"/>
            <a:ext cx="7630972" cy="5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F15-69A4-4265-9C53-F43EE175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9E88-ED7F-407A-86FE-BD29BF1C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9" y="1602298"/>
            <a:ext cx="4827066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484-8930-4AC8-BDB4-5619EF0D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5B8C7-EDDD-4569-8BDD-C154396E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9" y="1389710"/>
            <a:ext cx="9227039" cy="5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9B3B-9345-456D-80C9-C9FAB8C7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Debouncing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346D-699C-494E-91FA-8B0C219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84" y="1543575"/>
            <a:ext cx="7250432" cy="4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B52D-084F-4708-8A2E-3BA18D13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25F0-6E16-4682-BFC5-7D6335C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Use Timer and Interrupt to test the state of the switch (recommend)</a:t>
            </a:r>
          </a:p>
          <a:p>
            <a:r>
              <a:rPr lang="en-US" dirty="0"/>
              <a:t>Use polling method to test the state of the switch</a:t>
            </a:r>
          </a:p>
        </p:txBody>
      </p:sp>
    </p:spTree>
    <p:extLst>
      <p:ext uri="{BB962C8B-B14F-4D97-AF65-F5344CB8AC3E}">
        <p14:creationId xmlns:p14="http://schemas.microsoft.com/office/powerpoint/2010/main" val="3337746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9245-271E-45BD-B4E4-2D34A926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Douce</a:t>
            </a:r>
            <a:r>
              <a:rPr lang="en-US" dirty="0"/>
              <a:t> with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BB5-CBD6-4797-B08B-5BC7236E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9263"/>
            <a:ext cx="10972800" cy="5025486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systick</a:t>
            </a:r>
            <a:r>
              <a:rPr lang="en-US" dirty="0"/>
              <a:t> to generate </a:t>
            </a:r>
            <a:r>
              <a:rPr lang="en-US" dirty="0">
                <a:solidFill>
                  <a:srgbClr val="FF0000"/>
                </a:solidFill>
              </a:rPr>
              <a:t>1mS</a:t>
            </a:r>
            <a:r>
              <a:rPr lang="en-US" dirty="0"/>
              <a:t> interrupt to implementing the Input debounce.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Input is recognize at 1 or 0 if it stay at 1 or 0 for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 time &gt; of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during the samples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change from 0 to 1 to 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every change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reset the In1_0 and In1_1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 when In1_0 or In1_1 exceeds or is equal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that it were at 1 or 0 for at least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27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AB85-0B0E-4882-9F31-6281B33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76E22-DEC2-4FB8-AE53-6B03DF14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3" y="1471438"/>
            <a:ext cx="4484397" cy="5189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337A2-79E6-4D6D-B82F-47423CBD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2" y="3025498"/>
            <a:ext cx="3034017" cy="13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4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43C3-4AAC-4C6F-93B0-CF75ABB4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22E0B-00C3-4299-A74D-C98199D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961" y="1786526"/>
            <a:ext cx="2757288" cy="4411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C249-EA6B-4442-B2B8-DBE90FF4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40" y="1502924"/>
            <a:ext cx="4034158" cy="49788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BADA34-C1F7-4D7B-93E0-32CEDFC4692B}"/>
              </a:ext>
            </a:extLst>
          </p:cNvPr>
          <p:cNvCxnSpPr>
            <a:cxnSpLocks/>
          </p:cNvCxnSpPr>
          <p:nvPr/>
        </p:nvCxnSpPr>
        <p:spPr>
          <a:xfrm flipH="1">
            <a:off x="7398198" y="4244829"/>
            <a:ext cx="152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BCCD0B-A356-4B18-A978-4CFD9D10A858}"/>
              </a:ext>
            </a:extLst>
          </p:cNvPr>
          <p:cNvCxnSpPr>
            <a:cxnSpLocks/>
          </p:cNvCxnSpPr>
          <p:nvPr/>
        </p:nvCxnSpPr>
        <p:spPr>
          <a:xfrm>
            <a:off x="2466363" y="3808602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1A93E-D6C8-4319-8B5D-15189690AAFB}"/>
              </a:ext>
            </a:extLst>
          </p:cNvPr>
          <p:cNvSpPr txBox="1"/>
          <p:nvPr/>
        </p:nvSpPr>
        <p:spPr>
          <a:xfrm>
            <a:off x="54557" y="3363441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cho</a:t>
            </a:r>
            <a:r>
              <a:rPr lang="en-US" dirty="0"/>
              <a:t> flow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EBBB7E-764D-438B-BCB0-8FC5A80A3D55}"/>
              </a:ext>
            </a:extLst>
          </p:cNvPr>
          <p:cNvCxnSpPr>
            <a:cxnSpLocks/>
          </p:cNvCxnSpPr>
          <p:nvPr/>
        </p:nvCxnSpPr>
        <p:spPr>
          <a:xfrm>
            <a:off x="2369917" y="5269685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D77DA2-45A9-48BE-89E3-AE62F5044D08}"/>
              </a:ext>
            </a:extLst>
          </p:cNvPr>
          <p:cNvSpPr txBox="1"/>
          <p:nvPr/>
        </p:nvSpPr>
        <p:spPr>
          <a:xfrm>
            <a:off x="58486" y="4791347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Phát </a:t>
            </a:r>
            <a:r>
              <a:rPr lang="en-US" dirty="0" err="1"/>
              <a:t>hiện</a:t>
            </a:r>
            <a:r>
              <a:rPr lang="en-US" dirty="0"/>
              <a:t> timeout và restart </a:t>
            </a:r>
          </a:p>
        </p:txBody>
      </p:sp>
    </p:spTree>
    <p:extLst>
      <p:ext uri="{BB962C8B-B14F-4D97-AF65-F5344CB8AC3E}">
        <p14:creationId xmlns:p14="http://schemas.microsoft.com/office/powerpoint/2010/main" val="3656789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388E-5E41-4A09-8EF2-8812F897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A180B-C4CF-401E-842A-0DBEE7F8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618" y="1949263"/>
            <a:ext cx="5744968" cy="40809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DBA02-39FB-4FFD-8C00-E853E118AB3C}"/>
              </a:ext>
            </a:extLst>
          </p:cNvPr>
          <p:cNvSpPr txBox="1"/>
          <p:nvPr/>
        </p:nvSpPr>
        <p:spPr>
          <a:xfrm>
            <a:off x="360727" y="2086989"/>
            <a:ext cx="381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Disable interrupt để </a:t>
            </a:r>
            <a:r>
              <a:rPr lang="en-US" dirty="0" err="1"/>
              <a:t>không</a:t>
            </a:r>
            <a:r>
              <a:rPr lang="en-US" dirty="0"/>
              <a:t> bị </a:t>
            </a:r>
            <a:r>
              <a:rPr lang="en-US" dirty="0" err="1"/>
              <a:t>lặp</a:t>
            </a:r>
            <a:r>
              <a:rPr lang="en-US" dirty="0"/>
              <a:t> lại</a:t>
            </a:r>
          </a:p>
          <a:p>
            <a:r>
              <a:rPr lang="en-US" dirty="0"/>
              <a:t>- </a:t>
            </a:r>
            <a:r>
              <a:rPr lang="en-US" dirty="0" err="1"/>
              <a:t>Bật</a:t>
            </a:r>
            <a:r>
              <a:rPr lang="en-US" dirty="0"/>
              <a:t> flag để </a:t>
            </a:r>
            <a:r>
              <a:rPr lang="en-US" dirty="0" err="1"/>
              <a:t>systick</a:t>
            </a:r>
            <a:r>
              <a:rPr lang="en-US" dirty="0"/>
              <a:t> check và gọi </a:t>
            </a:r>
            <a:r>
              <a:rPr lang="en-US" dirty="0" err="1"/>
              <a:t>hàm</a:t>
            </a:r>
            <a:r>
              <a:rPr lang="en-US" dirty="0"/>
              <a:t> xử lý debounce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691AAA-B6C8-4833-99C8-3AF022D711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7717" y="2687154"/>
            <a:ext cx="3229762" cy="222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996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BD2F-4F4C-4914-A6CE-9802CCE1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6C7E8-AF4C-4484-8335-7D145D6B8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13" y="2086989"/>
            <a:ext cx="5553075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CB1E0-B382-4897-9C03-6BE614920807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Gọi </a:t>
            </a:r>
            <a:r>
              <a:rPr lang="en-US" dirty="0" err="1"/>
              <a:t>hàm</a:t>
            </a:r>
            <a:r>
              <a:rPr lang="en-US" dirty="0"/>
              <a:t>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khi phát </a:t>
            </a:r>
            <a:r>
              <a:rPr lang="en-US" dirty="0" err="1"/>
              <a:t>hiện</a:t>
            </a:r>
            <a:r>
              <a:rPr lang="en-US" dirty="0"/>
              <a:t> 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(interrupt)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A27384-A516-4EE1-AF7A-428959FC4E51}"/>
              </a:ext>
            </a:extLst>
          </p:cNvPr>
          <p:cNvCxnSpPr>
            <a:cxnSpLocks/>
          </p:cNvCxnSpPr>
          <p:nvPr/>
        </p:nvCxnSpPr>
        <p:spPr>
          <a:xfrm>
            <a:off x="2852256" y="2456321"/>
            <a:ext cx="3531766" cy="216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0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F83-79C4-4218-8A3B-726D451D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E6C7-CCDF-4EE2-B0FA-D5E93E5F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994" y="2028483"/>
            <a:ext cx="51054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EBABB-BA8F-4655-96C4-CD92BD67DE15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chạy </a:t>
            </a:r>
            <a:r>
              <a:rPr lang="en-US" dirty="0" err="1"/>
              <a:t>nối</a:t>
            </a:r>
            <a:r>
              <a:rPr lang="en-US" dirty="0"/>
              <a:t> tiếp với chu </a:t>
            </a:r>
            <a:r>
              <a:rPr lang="en-US" dirty="0" err="1"/>
              <a:t>kỳ</a:t>
            </a:r>
            <a:r>
              <a:rPr lang="en-US" dirty="0"/>
              <a:t> 1s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EA2387-F1CA-436F-BF27-6040B881AC43}"/>
              </a:ext>
            </a:extLst>
          </p:cNvPr>
          <p:cNvCxnSpPr/>
          <p:nvPr/>
        </p:nvCxnSpPr>
        <p:spPr>
          <a:xfrm>
            <a:off x="2852256" y="2456321"/>
            <a:ext cx="3243743" cy="85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3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628-C19F-4D4B-943E-7BE6AE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4297E-78C3-423D-9842-FBA79F5D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556" y="2199113"/>
            <a:ext cx="7095706" cy="3134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887AE-22D5-4FBB-A259-ACED39079157}"/>
              </a:ext>
            </a:extLst>
          </p:cNvPr>
          <p:cNvSpPr txBox="1"/>
          <p:nvPr/>
        </p:nvSpPr>
        <p:spPr>
          <a:xfrm>
            <a:off x="251671" y="3429000"/>
            <a:ext cx="263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mặt </a:t>
            </a:r>
            <a:r>
              <a:rPr lang="en-US" dirty="0" err="1"/>
              <a:t>nạ</a:t>
            </a:r>
            <a:r>
              <a:rPr lang="en-US" dirty="0"/>
              <a:t> để </a:t>
            </a:r>
            <a:r>
              <a:rPr lang="en-US" dirty="0" err="1"/>
              <a:t>bật</a:t>
            </a:r>
            <a:r>
              <a:rPr lang="en-US" dirty="0"/>
              <a:t> từng bit</a:t>
            </a:r>
          </a:p>
          <a:p>
            <a:r>
              <a:rPr lang="en-US" dirty="0" err="1"/>
              <a:t>Eg.</a:t>
            </a:r>
            <a:r>
              <a:rPr lang="en-US" dirty="0"/>
              <a:t> 0x01 &lt;&lt; 12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E2D75-343F-486C-96CA-40F7DF694312}"/>
              </a:ext>
            </a:extLst>
          </p:cNvPr>
          <p:cNvCxnSpPr>
            <a:cxnSpLocks/>
          </p:cNvCxnSpPr>
          <p:nvPr/>
        </p:nvCxnSpPr>
        <p:spPr>
          <a:xfrm>
            <a:off x="2885812" y="3798332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366E4-0E66-488C-BED7-8BAD208DD2D5}"/>
              </a:ext>
            </a:extLst>
          </p:cNvPr>
          <p:cNvCxnSpPr>
            <a:cxnSpLocks/>
          </p:cNvCxnSpPr>
          <p:nvPr/>
        </p:nvCxnSpPr>
        <p:spPr>
          <a:xfrm>
            <a:off x="2885812" y="2818420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DAECD4-9F5A-41AD-AD5D-44C96CDD8327}"/>
              </a:ext>
            </a:extLst>
          </p:cNvPr>
          <p:cNvSpPr txBox="1"/>
          <p:nvPr/>
        </p:nvSpPr>
        <p:spPr>
          <a:xfrm>
            <a:off x="251669" y="2198955"/>
            <a:ext cx="263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Xóa</a:t>
            </a:r>
            <a:r>
              <a:rPr lang="en-US" dirty="0"/>
              <a:t> 3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LED12 -&gt; LED14</a:t>
            </a:r>
          </a:p>
        </p:txBody>
      </p:sp>
    </p:spTree>
    <p:extLst>
      <p:ext uri="{BB962C8B-B14F-4D97-AF65-F5344CB8AC3E}">
        <p14:creationId xmlns:p14="http://schemas.microsoft.com/office/powerpoint/2010/main" val="418148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EED-8CA4-4E1A-A773-277875CE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48634-6920-457D-9426-DF6B0DF9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4" y="1219201"/>
            <a:ext cx="9707418" cy="5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12F9-3E54-45DB-AA63-94142BB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EACB8-B5C3-4E11-BE9D-D2FBC9A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8" y="1561613"/>
            <a:ext cx="10058400" cy="4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BEB-6773-49EA-A337-0745A283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C1F9A4-1C66-43D2-BA6D-AF2E509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7" y="1686188"/>
            <a:ext cx="8343656" cy="5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09A5-779D-45DC-B345-F3C4FBD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a Memory Address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D55A-F137-4B71-93F5-408B0D1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1" y="1619075"/>
            <a:ext cx="8852826" cy="4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703</Words>
  <Application>Microsoft Office PowerPoint</Application>
  <PresentationFormat>Widescreen</PresentationFormat>
  <Paragraphs>115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Wingdings</vt:lpstr>
      <vt:lpstr>1_Network</vt:lpstr>
      <vt:lpstr>Network</vt:lpstr>
      <vt:lpstr>PowerPoint Presentation</vt:lpstr>
      <vt:lpstr>Agenda</vt:lpstr>
      <vt:lpstr>Interfacing Peripherals</vt:lpstr>
      <vt:lpstr>Memory Map of Cortex-M4</vt:lpstr>
      <vt:lpstr>GPIO Memory Map</vt:lpstr>
      <vt:lpstr>GPIO Memory Map</vt:lpstr>
      <vt:lpstr>Output Data Register (ODR)</vt:lpstr>
      <vt:lpstr>Output Data Register (ODR)</vt:lpstr>
      <vt:lpstr>Dereferencing a Memory Address</vt:lpstr>
      <vt:lpstr>LED (PD.12)</vt:lpstr>
      <vt:lpstr>General Purpose Input/Output (GPIO)</vt:lpstr>
      <vt:lpstr>GPIO Configuration Modes</vt:lpstr>
      <vt:lpstr>Alternate Functions features</vt:lpstr>
      <vt:lpstr>Basic Structure of an I/O Port Bit: Output</vt:lpstr>
      <vt:lpstr>Enable Clock</vt:lpstr>
      <vt:lpstr>GPIO Mode Register (MODER)</vt:lpstr>
      <vt:lpstr>GPIO Output Type Register (OTYPE)</vt:lpstr>
      <vt:lpstr>GPIO Input: Pull Up</vt:lpstr>
      <vt:lpstr>GPIO Output: Push-Pull</vt:lpstr>
      <vt:lpstr>GPIO Output: Push-Pull</vt:lpstr>
      <vt:lpstr>GPIO Output: Open-Drain</vt:lpstr>
      <vt:lpstr>GPIO Output: Open-Drain</vt:lpstr>
      <vt:lpstr>GPIO Output Speed</vt:lpstr>
      <vt:lpstr>Slew Rate </vt:lpstr>
      <vt:lpstr>GPIO Output: Push-Pull vs Open-Drain</vt:lpstr>
      <vt:lpstr>GPIO Output Data Register (ODR)</vt:lpstr>
      <vt:lpstr>Light up the Red LED (PB.2)</vt:lpstr>
      <vt:lpstr>GPIO Initialization</vt:lpstr>
      <vt:lpstr>Basic Structure of an I/O Port Bit Input and Output</vt:lpstr>
      <vt:lpstr>Basic Structure of an I/O Port Bit: Output</vt:lpstr>
      <vt:lpstr>Basic Structure of an I/O Port Bit: Input</vt:lpstr>
      <vt:lpstr>Schmitt Trigger</vt:lpstr>
      <vt:lpstr>Schmitt Trigger</vt:lpstr>
      <vt:lpstr>Schmitt Trigger</vt:lpstr>
      <vt:lpstr>Enable Clock</vt:lpstr>
      <vt:lpstr>GPIO Mode Register (MODER)</vt:lpstr>
      <vt:lpstr>GPIO Pull-up/Pull-down Register PUPDR</vt:lpstr>
      <vt:lpstr>GPIO Input Data Register (IDR)</vt:lpstr>
      <vt:lpstr>Read Input of Pin PA.0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I/O Debouncing</vt:lpstr>
      <vt:lpstr>Debounce method</vt:lpstr>
      <vt:lpstr>Douce with Interrupt</vt:lpstr>
      <vt:lpstr>Debounce Flow chart</vt:lpstr>
      <vt:lpstr>Debouncing</vt:lpstr>
      <vt:lpstr>Debouncing</vt:lpstr>
      <vt:lpstr>Debouncing</vt:lpstr>
      <vt:lpstr>Tạo hiệu ứng LED </vt:lpstr>
      <vt:lpstr>Tạo hiệu ứng LED 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13</cp:revision>
  <dcterms:created xsi:type="dcterms:W3CDTF">2021-08-26T08:22:37Z</dcterms:created>
  <dcterms:modified xsi:type="dcterms:W3CDTF">2021-08-30T08:43:13Z</dcterms:modified>
</cp:coreProperties>
</file>